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Inter"/>
      <p:regular r:id="rId26"/>
      <p:bold r:id="rId27"/>
    </p:embeddedFont>
    <p:embeddedFont>
      <p:font typeface="DM Sans"/>
      <p:regular r:id="rId28"/>
      <p:bold r:id="rId29"/>
      <p:italic r:id="rId30"/>
      <p:boldItalic r:id="rId31"/>
    </p:embeddedFont>
    <p:embeddedFont>
      <p:font typeface="Anybody"/>
      <p:regular r:id="rId32"/>
      <p:bold r:id="rId33"/>
      <p:italic r:id="rId34"/>
      <p:boldItalic r:id="rId35"/>
    </p:embeddedFont>
    <p:embeddedFont>
      <p:font typeface="Anybody Black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31">
          <p15:clr>
            <a:srgbClr val="A4A3A4"/>
          </p15:clr>
        </p15:guide>
        <p15:guide id="2" pos="242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31" orient="horz"/>
        <p:guide pos="242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regular.fntdata"/><Relationship Id="rId25" Type="http://schemas.openxmlformats.org/officeDocument/2006/relationships/slide" Target="slides/slide20.xml"/><Relationship Id="rId28" Type="http://schemas.openxmlformats.org/officeDocument/2006/relationships/font" Target="fonts/DMSans-regular.fntdata"/><Relationship Id="rId27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Italic.fntdata"/><Relationship Id="rId30" Type="http://schemas.openxmlformats.org/officeDocument/2006/relationships/font" Target="fonts/DMSans-italic.fntdata"/><Relationship Id="rId11" Type="http://schemas.openxmlformats.org/officeDocument/2006/relationships/slide" Target="slides/slide6.xml"/><Relationship Id="rId33" Type="http://schemas.openxmlformats.org/officeDocument/2006/relationships/font" Target="fonts/Anybody-bold.fntdata"/><Relationship Id="rId10" Type="http://schemas.openxmlformats.org/officeDocument/2006/relationships/slide" Target="slides/slide5.xml"/><Relationship Id="rId32" Type="http://schemas.openxmlformats.org/officeDocument/2006/relationships/font" Target="fonts/Anybody-regular.fntdata"/><Relationship Id="rId13" Type="http://schemas.openxmlformats.org/officeDocument/2006/relationships/slide" Target="slides/slide8.xml"/><Relationship Id="rId35" Type="http://schemas.openxmlformats.org/officeDocument/2006/relationships/font" Target="fonts/Anybody-boldItalic.fntdata"/><Relationship Id="rId12" Type="http://schemas.openxmlformats.org/officeDocument/2006/relationships/slide" Target="slides/slide7.xml"/><Relationship Id="rId34" Type="http://schemas.openxmlformats.org/officeDocument/2006/relationships/font" Target="fonts/Anybody-italic.fntdata"/><Relationship Id="rId15" Type="http://schemas.openxmlformats.org/officeDocument/2006/relationships/slide" Target="slides/slide10.xml"/><Relationship Id="rId37" Type="http://schemas.openxmlformats.org/officeDocument/2006/relationships/font" Target="fonts/AnybodyBlack-boldItalic.fntdata"/><Relationship Id="rId14" Type="http://schemas.openxmlformats.org/officeDocument/2006/relationships/slide" Target="slides/slide9.xml"/><Relationship Id="rId36" Type="http://schemas.openxmlformats.org/officeDocument/2006/relationships/font" Target="fonts/AnybodyBlack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br>
              <a:rPr b="1" lang="es-419"/>
            </a:br>
            <a:r>
              <a:rPr lang="es-419"/>
              <a:t>Se completa con el título de la clase y a la carrera que pertenece (si es necesario, también se puede agregar módulo)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2689ce9d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52689ce9d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(https://crontab.guru/)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2689ce9d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52689ce9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2689ce9d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52689ce9d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2689ce9d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52689ce9d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2689ce9d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52689ce9d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2689ce9d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52689ce9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2e20a7a7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52e20a7a7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2689ce9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52689ce9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Completar el resumen con palabras claves de lo visto.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0f5343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50f5343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 </a:t>
            </a:r>
            <a:br>
              <a:rPr b="1"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Indican aquello que se pretende que el estudiante logre con la clase. Recuerda que se enuncian en principio con el verbo en infinitivo delante (por ejemplo: “Comprender…”, “Analizar…”, “conocer…”, etc). Se debe destacar en negrita el verbo. Los objetivos deben ser concretos, medibles y coherentes con los contenidos.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Se puede utilizar en caso de tener una clase larga para compartir en qué orden y cuánto tiempo más o menos ocupará cada temática.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los temas más importantes de la clase, donde se introducen conceptos que se ven en varios slides. No hay que usarla para todos los temas.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2689ce9d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52689ce9d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2689ce9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52689ce9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5" name="Google Shape;7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8" name="Google Shape;7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2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6"/>
          <p:cNvPicPr preferRelativeResize="0"/>
          <p:nvPr/>
        </p:nvPicPr>
        <p:blipFill rotWithShape="1">
          <a:blip r:embed="rId4">
            <a:alphaModFix/>
          </a:blip>
          <a:srcRect b="24383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3921"/>
              </a:srgbClr>
            </a:outerShdw>
          </a:effectLst>
        </p:spPr>
      </p:pic>
      <p:sp>
        <p:nvSpPr>
          <p:cNvPr id="85" name="Google Shape;85;p26"/>
          <p:cNvSpPr txBox="1"/>
          <p:nvPr/>
        </p:nvSpPr>
        <p:spPr>
          <a:xfrm>
            <a:off x="3942650" y="1600050"/>
            <a:ext cx="4393200" cy="7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s-419" sz="4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Flujos de</a:t>
            </a:r>
            <a:endParaRPr b="1" i="0" sz="4400" u="none" cap="none" strike="noStrike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86" name="Google Shape;86;p26"/>
          <p:cNvSpPr txBox="1"/>
          <p:nvPr/>
        </p:nvSpPr>
        <p:spPr>
          <a:xfrm>
            <a:off x="4152613" y="2140800"/>
            <a:ext cx="47718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419" sz="50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Trabajo</a:t>
            </a:r>
            <a:endParaRPr b="0" i="0" sz="5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/>
        </p:nvSpPr>
        <p:spPr>
          <a:xfrm>
            <a:off x="921700" y="1665425"/>
            <a:ext cx="786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En el sistema operativo Unix, cron es un administrador regular de procesos en segundo plano (demonio) que ejecuta procesos o guiones a intervalos regulares (por ejemplo, cada minuto, día, semana o mes). Los procesos que deben ejecutarse y la hora en la que deben hacerlo se especifican en el fichero crontab. Como usuario podemos agregar comandos o scripts con tareas a cron para automatizar algunos procesos.</a:t>
            </a:r>
            <a:endParaRPr b="0" i="0" sz="1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35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Notación CRON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58" name="Google Shape;1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675" y="2751426"/>
            <a:ext cx="4604625" cy="205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/>
        </p:nvSpPr>
        <p:spPr>
          <a:xfrm flipH="1" rot="-60343">
            <a:off x="1668677" y="1772923"/>
            <a:ext cx="5794193" cy="891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54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Oozie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/>
        </p:nvSpPr>
        <p:spPr>
          <a:xfrm>
            <a:off x="1297300" y="969775"/>
            <a:ext cx="61515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Es un sistema de programación de workflows incluido en distribuciones de Hadoop.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Los flujos de trabajo en Oozie están definidos como una colección de tareas representadas en un DAG.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Acciones soportadas: MapReduce, Shell, Pig, Hive, Spark, Java, entre otros.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720000" y="470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Oozie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70" name="Google Shape;170;p37"/>
          <p:cNvPicPr preferRelativeResize="0"/>
          <p:nvPr/>
        </p:nvPicPr>
        <p:blipFill rotWithShape="1">
          <a:blip r:embed="rId4">
            <a:alphaModFix/>
          </a:blip>
          <a:srcRect b="0" l="1806" r="2113" t="0"/>
          <a:stretch/>
        </p:blipFill>
        <p:spPr>
          <a:xfrm>
            <a:off x="1435100" y="2346150"/>
            <a:ext cx="6483650" cy="25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/>
        </p:nvSpPr>
        <p:spPr>
          <a:xfrm flipH="1" rot="-60343">
            <a:off x="1668677" y="1772923"/>
            <a:ext cx="5794193" cy="891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54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Nifi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/>
        </p:nvSpPr>
        <p:spPr>
          <a:xfrm>
            <a:off x="548950" y="1352300"/>
            <a:ext cx="26025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Es una herramienta desarrollada por la NSA que permite automatizar flujos de datos entre sistemas.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Posee una interfaz web que permite crear flujos sin necesidad de escribir código.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Brinda funcionalidades de seguridad, monitoreo y linaje de datos en movimiento.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39"/>
          <p:cNvSpPr txBox="1"/>
          <p:nvPr/>
        </p:nvSpPr>
        <p:spPr>
          <a:xfrm>
            <a:off x="720000" y="597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Nifi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82" name="Google Shape;182;p39"/>
          <p:cNvPicPr preferRelativeResize="0"/>
          <p:nvPr/>
        </p:nvPicPr>
        <p:blipFill rotWithShape="1">
          <a:blip r:embed="rId4">
            <a:alphaModFix/>
          </a:blip>
          <a:srcRect b="0" l="1275" r="1363" t="2095"/>
          <a:stretch/>
        </p:blipFill>
        <p:spPr>
          <a:xfrm>
            <a:off x="3081867" y="941635"/>
            <a:ext cx="5629983" cy="35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/>
          <p:nvPr/>
        </p:nvSpPr>
        <p:spPr>
          <a:xfrm flipH="1" rot="-60343">
            <a:off x="1668677" y="1772923"/>
            <a:ext cx="5794193" cy="891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54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Airflow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/>
        </p:nvSpPr>
        <p:spPr>
          <a:xfrm>
            <a:off x="865150" y="1887175"/>
            <a:ext cx="39534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Es una plataforma de gestión de flujos de trabajo de código abierto desarrollada por Airbnb.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Las tareas y dependencias se representan como DAG’s definidos en scripts Python.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Los DAG’s pueden ser programados para ejecutarse en un horario predefinido o en función de la ocurrencia de eventos.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41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¿QUÉ ES AirFlow?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94" name="Google Shape;1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300" y="1767687"/>
            <a:ext cx="4162748" cy="16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200" name="Google Shape;2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75" y="832650"/>
            <a:ext cx="8438476" cy="36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RESUMEN DE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LA CLASE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06" name="Google Shape;206;p43"/>
          <p:cNvSpPr txBox="1"/>
          <p:nvPr/>
        </p:nvSpPr>
        <p:spPr>
          <a:xfrm>
            <a:off x="2109143" y="2502363"/>
            <a:ext cx="4925700" cy="20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E1E"/>
              </a:buClr>
              <a:buSzPts val="1350"/>
              <a:buFont typeface="DM Sans"/>
              <a:buChar char="✓"/>
            </a:pPr>
            <a:r>
              <a:rPr lang="es-419" sz="1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 importancia de los flujos de trabajo</a:t>
            </a:r>
            <a:endParaRPr sz="1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E1E"/>
              </a:buClr>
              <a:buSzPts val="1300"/>
              <a:buFont typeface="DM Sans"/>
              <a:buChar char="✓"/>
            </a:pPr>
            <a:r>
              <a:rPr lang="es-419" sz="1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DAG</a:t>
            </a:r>
            <a:endParaRPr sz="1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E1E"/>
              </a:buClr>
              <a:buSzPts val="1300"/>
              <a:buFont typeface="DM Sans"/>
              <a:buChar char="✓"/>
            </a:pPr>
            <a:r>
              <a:rPr lang="es-419" sz="1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Notación Cron</a:t>
            </a:r>
            <a:endParaRPr sz="1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E1E"/>
              </a:buClr>
              <a:buSzPts val="1300"/>
              <a:buFont typeface="DM Sans"/>
              <a:buChar char="✓"/>
            </a:pPr>
            <a:r>
              <a:rPr lang="es-419" sz="1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Oozie</a:t>
            </a:r>
            <a:endParaRPr sz="1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E1E"/>
              </a:buClr>
              <a:buSzPts val="1300"/>
              <a:buFont typeface="DM Sans"/>
              <a:buChar char="✓"/>
            </a:pPr>
            <a:r>
              <a:rPr lang="es-419" sz="1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Nifi</a:t>
            </a:r>
            <a:endParaRPr sz="1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EFE1E"/>
              </a:buClr>
              <a:buSzPts val="1300"/>
              <a:buFont typeface="DM Sans"/>
              <a:buChar char="✓"/>
            </a:pPr>
            <a:r>
              <a:rPr lang="es-419" sz="1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Airflow</a:t>
            </a:r>
            <a:endParaRPr sz="1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/>
        </p:nvSpPr>
        <p:spPr>
          <a:xfrm flipH="1" rot="-175">
            <a:off x="1626443" y="2280655"/>
            <a:ext cx="58911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419" sz="4500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¿PREGUNTAS?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>
            <a:off x="1823324" y="720050"/>
            <a:ext cx="4806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OBJETIVOS DE CLASE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92" name="Google Shape;92;p27"/>
          <p:cNvSpPr txBox="1"/>
          <p:nvPr/>
        </p:nvSpPr>
        <p:spPr>
          <a:xfrm>
            <a:off x="1000100" y="1799925"/>
            <a:ext cx="67512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Aplicar</a:t>
            </a: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los conceptos de Flujos de Trabajo y DAG 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Entender</a:t>
            </a: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la Notación CRON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" name="Google Shape;93;p27"/>
          <p:cNvSpPr/>
          <p:nvPr/>
        </p:nvSpPr>
        <p:spPr>
          <a:xfrm>
            <a:off x="1063725" y="7479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7"/>
          <p:cNvGrpSpPr/>
          <p:nvPr/>
        </p:nvGrpSpPr>
        <p:grpSpPr>
          <a:xfrm>
            <a:off x="1215260" y="853409"/>
            <a:ext cx="423985" cy="416505"/>
            <a:chOff x="-64781025" y="3361050"/>
            <a:chExt cx="317425" cy="315200"/>
          </a:xfrm>
        </p:grpSpPr>
        <p:sp>
          <p:nvSpPr>
            <p:cNvPr id="95" name="Google Shape;95;p27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7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7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7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/>
        </p:nvSpPr>
        <p:spPr>
          <a:xfrm flipH="1" rot="-119822">
            <a:off x="2790418" y="1903688"/>
            <a:ext cx="3564065" cy="1362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s-419" sz="45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¡Muchas </a:t>
            </a:r>
            <a:endParaRPr b="1" i="0" sz="4500" u="none" cap="none" strike="noStrike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4572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s-419" sz="4500" u="none" cap="none" strike="noStrike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gracias!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04" name="Google Shape;104;p28"/>
          <p:cNvSpPr txBox="1"/>
          <p:nvPr/>
        </p:nvSpPr>
        <p:spPr>
          <a:xfrm>
            <a:off x="4152500" y="1808375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DAG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Notación CRON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Oozie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Nifi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Airflow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1808380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2440383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3005700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3628254"/>
            <a:ext cx="264375" cy="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123" y="4251572"/>
            <a:ext cx="264375" cy="2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8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112" name="Google Shape;112;p28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8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8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" name="Google Shape;115;p28"/>
          <p:cNvPicPr preferRelativeResize="0"/>
          <p:nvPr/>
        </p:nvPicPr>
        <p:blipFill rotWithShape="1">
          <a:blip r:embed="rId5">
            <a:alphaModFix amt="96000"/>
          </a:blip>
          <a:srcRect b="0" l="0" r="0" t="0"/>
          <a:stretch/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/>
          <p:nvPr/>
        </p:nvSpPr>
        <p:spPr>
          <a:xfrm>
            <a:off x="8380963" y="48200"/>
            <a:ext cx="583500" cy="392400"/>
          </a:xfrm>
          <a:prstGeom prst="roundRect">
            <a:avLst>
              <a:gd fmla="val 16667" name="adj"/>
            </a:avLst>
          </a:prstGeom>
          <a:solidFill>
            <a:srgbClr val="9F5C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9"/>
          <p:cNvSpPr txBox="1"/>
          <p:nvPr/>
        </p:nvSpPr>
        <p:spPr>
          <a:xfrm flipH="1" rot="-60343">
            <a:off x="1674767" y="1812181"/>
            <a:ext cx="5794193" cy="1519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419" sz="51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Flujos de trabajo</a:t>
            </a:r>
            <a:endParaRPr b="0" i="0" sz="5100" u="none" cap="none" strike="noStrike">
              <a:solidFill>
                <a:srgbClr val="FAFAFA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22" name="Google Shape;12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90799">
            <a:off x="215363" y="2641135"/>
            <a:ext cx="2194954" cy="219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/>
        </p:nvSpPr>
        <p:spPr>
          <a:xfrm flipH="1" rot="-60343">
            <a:off x="1668677" y="1772923"/>
            <a:ext cx="5794193" cy="891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54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Introducción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/>
        </p:nvSpPr>
        <p:spPr>
          <a:xfrm>
            <a:off x="1044600" y="1601175"/>
            <a:ext cx="705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Un proyecto de </a:t>
            </a:r>
            <a:r>
              <a:rPr b="1" lang="es-419" sz="1200">
                <a:highlight>
                  <a:srgbClr val="FEFE1E"/>
                </a:highlight>
                <a:latin typeface="Inter"/>
                <a:ea typeface="Inter"/>
                <a:cs typeface="Inter"/>
                <a:sym typeface="Inter"/>
              </a:rPr>
              <a:t>Big Data</a:t>
            </a:r>
            <a:r>
              <a:rPr lang="es-419" sz="1200">
                <a:latin typeface="Inter"/>
                <a:ea typeface="Inter"/>
                <a:cs typeface="Inter"/>
                <a:sym typeface="Inter"/>
              </a:rPr>
              <a:t> implica realizar múltiples tareas en diferentes sistemas en un orden </a:t>
            </a:r>
            <a:r>
              <a:rPr lang="es-419" sz="1200">
                <a:latin typeface="Inter"/>
                <a:ea typeface="Inter"/>
                <a:cs typeface="Inter"/>
                <a:sym typeface="Inter"/>
              </a:rPr>
              <a:t>específico</a:t>
            </a:r>
            <a:r>
              <a:rPr lang="es-419" sz="1200">
                <a:latin typeface="Inter"/>
                <a:ea typeface="Inter"/>
                <a:cs typeface="Inter"/>
                <a:sym typeface="Inter"/>
              </a:rPr>
              <a:t>. Es por este motivo que existe la necesidad de contar con orquestadores de flujos de trabajo que permitan automatizar el </a:t>
            </a:r>
            <a:r>
              <a:rPr b="1" lang="es-419" sz="1200">
                <a:highlight>
                  <a:srgbClr val="FEFE1E"/>
                </a:highlight>
                <a:latin typeface="Inter"/>
                <a:ea typeface="Inter"/>
                <a:cs typeface="Inter"/>
                <a:sym typeface="Inter"/>
              </a:rPr>
              <a:t>movimiento y la transformación de los datos.</a:t>
            </a:r>
            <a:endParaRPr b="1" i="0" sz="1200" u="none" cap="none" strike="noStrike">
              <a:solidFill>
                <a:srgbClr val="000000"/>
              </a:solidFill>
              <a:highlight>
                <a:srgbClr val="FEFE1E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720000" y="8785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Flujos de trabajo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34" name="Google Shape;1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038" y="2489975"/>
            <a:ext cx="4875914" cy="224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/>
          <p:nvPr/>
        </p:nvSpPr>
        <p:spPr>
          <a:xfrm flipH="1" rot="-60343">
            <a:off x="1674902" y="2126173"/>
            <a:ext cx="5794193" cy="891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54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DAG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/>
          <p:nvPr/>
        </p:nvSpPr>
        <p:spPr>
          <a:xfrm>
            <a:off x="1350000" y="2171750"/>
            <a:ext cx="39534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Directed Acyclic Graph Es una representación conceptual de una serie de actividades.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Dirigido: cada relación entre nodos tiene un sentido único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200">
                <a:latin typeface="Inter"/>
                <a:ea typeface="Inter"/>
                <a:cs typeface="Inter"/>
                <a:sym typeface="Inter"/>
              </a:rPr>
              <a:t>Acíclico: no hay ningún camino que nos permita volver al nodo inicial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p33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Directed Acyclic Graph </a:t>
            </a:r>
            <a:endParaRPr i="0" sz="26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46" name="Google Shape;1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400" y="1559376"/>
            <a:ext cx="3123499" cy="28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/>
        </p:nvSpPr>
        <p:spPr>
          <a:xfrm flipH="1" rot="-60343">
            <a:off x="1674827" y="1772870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54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Notación CRON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